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137"/>
    <a:srgbClr val="F07AD1"/>
    <a:srgbClr val="87F278"/>
    <a:srgbClr val="99FF33"/>
    <a:srgbClr val="644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B0766-3022-4FC4-AF9F-D0BF80E55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CF707-711A-48E1-90C5-0FB3FD69B8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07469-0B67-4693-B144-DD564E313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0101-3340-406A-B417-DF0A57654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49C2A-2ABE-4CAA-B8EA-A05C06987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1BD89-D994-418F-8370-F555D2F54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0BBF8-CF9C-4EF9-BF92-5E9AEA5F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7A58E-6764-46F5-A4DA-22A520A69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1C74F-4D42-4003-BBA2-4693B56E4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8636-37B6-47B4-8E9E-1FF825F61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77C66-EF35-4396-9638-14E309E67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075477-EA7C-4A7B-95E3-3FA4886F97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09600"/>
            <a:ext cx="7270576" cy="1451248"/>
          </a:xfrm>
        </p:spPr>
        <p:txBody>
          <a:bodyPr/>
          <a:lstStyle/>
          <a:p>
            <a:r>
              <a:rPr lang="ru-RU" sz="6000" b="1" dirty="0" smtClean="0"/>
              <a:t>Игра «Узнай меня»</a:t>
            </a:r>
            <a:endParaRPr lang="en-US" sz="6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4797152"/>
            <a:ext cx="58952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Вторая младшая группа №</a:t>
            </a:r>
            <a:r>
              <a:rPr lang="ru-RU" sz="3600" dirty="0" smtClean="0"/>
              <a:t>13</a:t>
            </a:r>
          </a:p>
          <a:p>
            <a:r>
              <a:rPr lang="ru-RU" sz="3600" dirty="0" smtClean="0"/>
              <a:t>Воспитатель Привалова И.Г.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9952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внимание!!!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988424" cy="3738339"/>
          </a:xfrm>
        </p:spPr>
        <p:txBody>
          <a:bodyPr/>
          <a:lstStyle/>
          <a:p>
            <a:r>
              <a:rPr lang="ru-RU" sz="3200" i="0" dirty="0" smtClean="0"/>
              <a:t>Задачи:</a:t>
            </a:r>
            <a:br>
              <a:rPr lang="ru-RU" sz="3200" i="0" dirty="0" smtClean="0"/>
            </a:br>
            <a:r>
              <a:rPr lang="ru-RU" sz="3200" i="0" dirty="0" smtClean="0"/>
              <a:t>1. Расширять и активизировать словарный запас детей.</a:t>
            </a:r>
            <a:br>
              <a:rPr lang="ru-RU" sz="3200" i="0" dirty="0" smtClean="0"/>
            </a:br>
            <a:r>
              <a:rPr lang="ru-RU" sz="3200" i="0" dirty="0" smtClean="0"/>
              <a:t>2. Развитие внимания, памяти, воображения, мышления.</a:t>
            </a:r>
            <a:br>
              <a:rPr lang="ru-RU" sz="3200" i="0" dirty="0" smtClean="0"/>
            </a:br>
            <a:r>
              <a:rPr lang="ru-RU" sz="3200" i="0" dirty="0" smtClean="0"/>
              <a:t>3. Сопоставление геометрических фигур с предметами окружающего мира.</a:t>
            </a:r>
            <a:endParaRPr lang="ru-RU" sz="3200" i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1500187"/>
          </a:xfrm>
        </p:spPr>
        <p:txBody>
          <a:bodyPr/>
          <a:lstStyle/>
          <a:p>
            <a:r>
              <a:rPr lang="ru-RU" sz="4400" dirty="0"/>
              <a:t>Цель: Профилактика оптико-пространственной </a:t>
            </a:r>
            <a:r>
              <a:rPr lang="ru-RU" sz="4400" dirty="0" err="1"/>
              <a:t>дисграфии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36812" y="4579937"/>
            <a:ext cx="1944216" cy="194421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/>
          <a:lstStyle/>
          <a:p>
            <a:r>
              <a:rPr lang="ru-RU" b="1" dirty="0" smtClean="0"/>
              <a:t>Какие фигуры изображены на экране?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611437"/>
            <a:ext cx="1968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9637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19637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9937"/>
            <a:ext cx="19637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6" y="2992760"/>
            <a:ext cx="1728192" cy="17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6" y="4725144"/>
            <a:ext cx="19637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7" y="1718413"/>
            <a:ext cx="1270694" cy="127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>
            <a:stCxn id="4098" idx="3"/>
          </p:cNvCxnSpPr>
          <p:nvPr/>
        </p:nvCxnSpPr>
        <p:spPr>
          <a:xfrm flipV="1">
            <a:off x="2780408" y="2992189"/>
            <a:ext cx="639464" cy="8667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Трапеция 4"/>
          <p:cNvSpPr/>
          <p:nvPr/>
        </p:nvSpPr>
        <p:spPr>
          <a:xfrm>
            <a:off x="1259632" y="692696"/>
            <a:ext cx="1296144" cy="1289723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6179678">
            <a:off x="2176896" y="2077070"/>
            <a:ext cx="360040" cy="10102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34689" y="2117774"/>
            <a:ext cx="144016" cy="150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59" y="2116980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уга 7"/>
          <p:cNvSpPr/>
          <p:nvPr/>
        </p:nvSpPr>
        <p:spPr>
          <a:xfrm>
            <a:off x="1623859" y="2708920"/>
            <a:ext cx="510830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27437" y="2692096"/>
            <a:ext cx="377750" cy="125086"/>
          </a:xfrm>
          <a:custGeom>
            <a:avLst/>
            <a:gdLst>
              <a:gd name="connsiteX0" fmla="*/ 0 w 971550"/>
              <a:gd name="connsiteY0" fmla="*/ 0 h 528638"/>
              <a:gd name="connsiteX1" fmla="*/ 557212 w 971550"/>
              <a:gd name="connsiteY1" fmla="*/ 528638 h 528638"/>
              <a:gd name="connsiteX2" fmla="*/ 971550 w 971550"/>
              <a:gd name="connsiteY2" fmla="*/ 0 h 528638"/>
              <a:gd name="connsiteX3" fmla="*/ 971550 w 971550"/>
              <a:gd name="connsiteY3" fmla="*/ 0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528638">
                <a:moveTo>
                  <a:pt x="0" y="0"/>
                </a:moveTo>
                <a:cubicBezTo>
                  <a:pt x="197643" y="264319"/>
                  <a:pt x="395287" y="528638"/>
                  <a:pt x="557212" y="528638"/>
                </a:cubicBezTo>
                <a:cubicBezTo>
                  <a:pt x="719137" y="528638"/>
                  <a:pt x="971550" y="0"/>
                  <a:pt x="971550" y="0"/>
                </a:cubicBezTo>
                <a:lnTo>
                  <a:pt x="97155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674">
            <a:off x="338582" y="2896945"/>
            <a:ext cx="7493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 rot="1387527">
            <a:off x="3974580" y="1464018"/>
            <a:ext cx="762794" cy="1036801"/>
            <a:chOff x="4118596" y="1872863"/>
            <a:chExt cx="762794" cy="1036801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596" y="2145019"/>
              <a:ext cx="762794" cy="764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Трапеция 11"/>
            <p:cNvSpPr/>
            <p:nvPr/>
          </p:nvSpPr>
          <p:spPr>
            <a:xfrm>
              <a:off x="4355977" y="1872863"/>
              <a:ext cx="288032" cy="27215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87F27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587">
            <a:off x="6042247" y="1816179"/>
            <a:ext cx="762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91">
            <a:off x="5005215" y="1852121"/>
            <a:ext cx="762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2277">
            <a:off x="6971818" y="1555626"/>
            <a:ext cx="762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Дуга 14"/>
          <p:cNvSpPr/>
          <p:nvPr/>
        </p:nvSpPr>
        <p:spPr>
          <a:xfrm rot="8792411">
            <a:off x="3464371" y="-2961030"/>
            <a:ext cx="5569544" cy="471198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6" y="3466013"/>
            <a:ext cx="3255265" cy="325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5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052736"/>
          </a:xfrm>
        </p:spPr>
        <p:txBody>
          <a:bodyPr/>
          <a:lstStyle/>
          <a:p>
            <a:r>
              <a:rPr lang="ru-RU" sz="4000" b="1" dirty="0" smtClean="0"/>
              <a:t>Какие геометрические фигуры изображены на экране?</a:t>
            </a:r>
            <a:endParaRPr lang="ru-RU" sz="4000" b="1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43608" y="1340768"/>
            <a:ext cx="2376264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92" y="1340768"/>
            <a:ext cx="24018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4018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92" y="4419574"/>
            <a:ext cx="24018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4018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6" y="4022749"/>
            <a:ext cx="26461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5" y="2780928"/>
            <a:ext cx="24018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49" y="1772816"/>
            <a:ext cx="1944216" cy="153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472436" y="1451964"/>
            <a:ext cx="648073" cy="1865522"/>
            <a:chOff x="5860986" y="2780928"/>
            <a:chExt cx="648073" cy="1865522"/>
          </a:xfrm>
        </p:grpSpPr>
        <p:sp>
          <p:nvSpPr>
            <p:cNvPr id="4" name="Овал 3"/>
            <p:cNvSpPr/>
            <p:nvPr/>
          </p:nvSpPr>
          <p:spPr>
            <a:xfrm>
              <a:off x="5860986" y="2780928"/>
              <a:ext cx="648073" cy="88903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5860987" y="3399047"/>
              <a:ext cx="648072" cy="1247403"/>
            </a:xfrm>
            <a:prstGeom prst="triangle">
              <a:avLst/>
            </a:prstGeom>
            <a:ln>
              <a:solidFill>
                <a:srgbClr val="6445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7493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0800000">
            <a:off x="5104358" y="4652812"/>
            <a:ext cx="648072" cy="720080"/>
          </a:xfrm>
          <a:prstGeom prst="triangl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6" y="4588693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31" y="4623592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813">
            <a:off x="7190789" y="4450145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3746">
            <a:off x="7834869" y="3991023"/>
            <a:ext cx="669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3643313" y="3397226"/>
            <a:ext cx="4613795" cy="1280884"/>
          </a:xfrm>
          <a:custGeom>
            <a:avLst/>
            <a:gdLst>
              <a:gd name="connsiteX0" fmla="*/ 0 w 4613795"/>
              <a:gd name="connsiteY0" fmla="*/ 431824 h 1280884"/>
              <a:gd name="connsiteX1" fmla="*/ 757237 w 4613795"/>
              <a:gd name="connsiteY1" fmla="*/ 1217637 h 1280884"/>
              <a:gd name="connsiteX2" fmla="*/ 3700462 w 4613795"/>
              <a:gd name="connsiteY2" fmla="*/ 1103337 h 1280884"/>
              <a:gd name="connsiteX3" fmla="*/ 4543425 w 4613795"/>
              <a:gd name="connsiteY3" fmla="*/ 74637 h 1280884"/>
              <a:gd name="connsiteX4" fmla="*/ 4572000 w 4613795"/>
              <a:gd name="connsiteY4" fmla="*/ 74637 h 1280884"/>
              <a:gd name="connsiteX5" fmla="*/ 4600575 w 4613795"/>
              <a:gd name="connsiteY5" fmla="*/ 31774 h 128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795" h="1280884">
                <a:moveTo>
                  <a:pt x="0" y="431824"/>
                </a:moveTo>
                <a:cubicBezTo>
                  <a:pt x="70246" y="768771"/>
                  <a:pt x="140493" y="1105718"/>
                  <a:pt x="757237" y="1217637"/>
                </a:cubicBezTo>
                <a:cubicBezTo>
                  <a:pt x="1373981" y="1329556"/>
                  <a:pt x="3069431" y="1293837"/>
                  <a:pt x="3700462" y="1103337"/>
                </a:cubicBezTo>
                <a:cubicBezTo>
                  <a:pt x="4331493" y="912837"/>
                  <a:pt x="4398169" y="246087"/>
                  <a:pt x="4543425" y="74637"/>
                </a:cubicBezTo>
                <a:cubicBezTo>
                  <a:pt x="4688681" y="-96813"/>
                  <a:pt x="4562475" y="81781"/>
                  <a:pt x="4572000" y="74637"/>
                </a:cubicBezTo>
                <a:cubicBezTo>
                  <a:pt x="4581525" y="67493"/>
                  <a:pt x="4591050" y="49633"/>
                  <a:pt x="4600575" y="317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0026">
            <a:off x="4185222" y="4466456"/>
            <a:ext cx="10112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047">
            <a:off x="3542702" y="4385856"/>
            <a:ext cx="665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90" y="1398940"/>
            <a:ext cx="7493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815" y="125760"/>
            <a:ext cx="7772400" cy="1143000"/>
          </a:xfrm>
        </p:spPr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3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ru-RU" sz="4000" b="1" dirty="0" smtClean="0"/>
              <a:t>Какие геометрические фигуры на экране?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053" y="1340768"/>
            <a:ext cx="2448272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63317" y="1384784"/>
            <a:ext cx="4896544" cy="2384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87624" y="4481736"/>
            <a:ext cx="3024336" cy="194421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128" y="4365104"/>
            <a:ext cx="2232248" cy="20608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34641"/>
            <a:ext cx="2530028" cy="29914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6374" y="548680"/>
            <a:ext cx="2880320" cy="220889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32430"/>
            <a:ext cx="1521916" cy="1964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829601"/>
            <a:ext cx="2232248" cy="12904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2818" y="2681454"/>
            <a:ext cx="1435286" cy="114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1130" y="5095453"/>
            <a:ext cx="1221699" cy="126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34" y="5095453"/>
            <a:ext cx="12493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993378"/>
            <a:ext cx="32629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702832" y="1929482"/>
            <a:ext cx="1440160" cy="1380329"/>
            <a:chOff x="5702832" y="1929482"/>
            <a:chExt cx="1440160" cy="1380329"/>
          </a:xfrm>
        </p:grpSpPr>
        <p:grpSp>
          <p:nvGrpSpPr>
            <p:cNvPr id="15" name="Группа 14"/>
            <p:cNvGrpSpPr/>
            <p:nvPr/>
          </p:nvGrpSpPr>
          <p:grpSpPr>
            <a:xfrm rot="5400000">
              <a:off x="6150961" y="1798895"/>
              <a:ext cx="523876" cy="785050"/>
              <a:chOff x="5848324" y="1168684"/>
              <a:chExt cx="523876" cy="785050"/>
            </a:xfrm>
          </p:grpSpPr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5868144" y="1505129"/>
                <a:ext cx="504056" cy="4486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40F137"/>
                  </a:solidFill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848324" y="1168684"/>
                <a:ext cx="523875" cy="377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5702832" y="2492001"/>
              <a:ext cx="1440160" cy="817810"/>
            </a:xfrm>
            <a:prstGeom prst="rect">
              <a:avLst/>
            </a:prstGeom>
            <a:solidFill>
              <a:srgbClr val="40F13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87049" y="1545911"/>
            <a:ext cx="1403648" cy="1841574"/>
            <a:chOff x="7596336" y="1413953"/>
            <a:chExt cx="1403648" cy="1841574"/>
          </a:xfrm>
        </p:grpSpPr>
        <p:sp>
          <p:nvSpPr>
            <p:cNvPr id="17" name="Овал 16"/>
            <p:cNvSpPr/>
            <p:nvPr/>
          </p:nvSpPr>
          <p:spPr>
            <a:xfrm>
              <a:off x="7596336" y="2091432"/>
              <a:ext cx="1403648" cy="11640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 rot="2494638">
              <a:off x="7832981" y="1413953"/>
              <a:ext cx="930358" cy="985193"/>
              <a:chOff x="6649004" y="826430"/>
              <a:chExt cx="930358" cy="985193"/>
            </a:xfrm>
          </p:grpSpPr>
          <p:sp>
            <p:nvSpPr>
              <p:cNvPr id="19" name="Прямоугольный треугольник 18"/>
              <p:cNvSpPr/>
              <p:nvPr/>
            </p:nvSpPr>
            <p:spPr>
              <a:xfrm>
                <a:off x="7126018" y="826430"/>
                <a:ext cx="453344" cy="504056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79239">
                <a:off x="6649004" y="1281398"/>
                <a:ext cx="47625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" name="Прямоугольник 20"/>
          <p:cNvSpPr/>
          <p:nvPr/>
        </p:nvSpPr>
        <p:spPr>
          <a:xfrm>
            <a:off x="4572000" y="2976190"/>
            <a:ext cx="648072" cy="658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098986" y="3305465"/>
            <a:ext cx="835096" cy="1891943"/>
            <a:chOff x="3652535" y="139030"/>
            <a:chExt cx="835096" cy="205238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535" y="1209816"/>
              <a:ext cx="835096" cy="9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479" y="603032"/>
              <a:ext cx="802152" cy="94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Равнобедренный треугольник 22"/>
            <p:cNvSpPr/>
            <p:nvPr/>
          </p:nvSpPr>
          <p:spPr>
            <a:xfrm>
              <a:off x="3781130" y="139030"/>
              <a:ext cx="610850" cy="72008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309811"/>
            <a:ext cx="3491880" cy="18102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2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20" b="95391" l="83698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4787"/>
          <a:stretch/>
        </p:blipFill>
        <p:spPr bwMode="auto">
          <a:xfrm>
            <a:off x="3851920" y="3950947"/>
            <a:ext cx="209943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9" b="41416" l="70804" r="83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23" t="3241" r="16452" b="57279"/>
          <a:stretch/>
        </p:blipFill>
        <p:spPr bwMode="auto">
          <a:xfrm>
            <a:off x="696260" y="284766"/>
            <a:ext cx="15892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1" b="39700" l="55148" r="70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62" t="3493" r="29508" b="59792"/>
          <a:stretch/>
        </p:blipFill>
        <p:spPr bwMode="auto">
          <a:xfrm>
            <a:off x="6340546" y="480251"/>
            <a:ext cx="1800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58" b="93562" l="2045" r="1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" t="54289" r="81234" b="6231"/>
          <a:stretch/>
        </p:blipFill>
        <p:spPr bwMode="auto">
          <a:xfrm>
            <a:off x="1214731" y="4463066"/>
            <a:ext cx="1872208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8" b="42167" l="26375" r="40268">
                        <a14:foregroundMark x1="35120" y1="12446" x2="35120" y2="12446"/>
                        <a14:foregroundMark x1="35120" y1="12768" x2="35755" y2="4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3241" r="59585" b="54009"/>
          <a:stretch/>
        </p:blipFill>
        <p:spPr bwMode="auto">
          <a:xfrm>
            <a:off x="3549192" y="308802"/>
            <a:ext cx="175934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50366"/>
            <a:ext cx="1787326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 rot="2934878">
            <a:off x="1724190" y="3934991"/>
            <a:ext cx="2824669" cy="152648"/>
          </a:xfrm>
          <a:prstGeom prst="rightArrow">
            <a:avLst>
              <a:gd name="adj1" fmla="val 50000"/>
              <a:gd name="adj2" fmla="val 1062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1" y="2132856"/>
            <a:ext cx="2306815" cy="26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6146" y="1430650"/>
            <a:ext cx="32797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210</TotalTime>
  <Words>48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Times New Roman</vt:lpstr>
      <vt:lpstr>голубой с кадратиками</vt:lpstr>
      <vt:lpstr>Игра «Узнай меня»</vt:lpstr>
      <vt:lpstr>Задачи: 1. Расширять и активизировать словарный запас детей. 2. Развитие внимания, памяти, воображения, мышления. 3. Сопоставление геометрических фигур с предметами окружающего мира.</vt:lpstr>
      <vt:lpstr>Какие фигуры изображены на экране?</vt:lpstr>
      <vt:lpstr>Презентация PowerPoint</vt:lpstr>
      <vt:lpstr>Какие геометрические фигуры изображены на экране?</vt:lpstr>
      <vt:lpstr>Отгадайте загадки</vt:lpstr>
      <vt:lpstr>Какие геометрические фигуры на экране? </vt:lpstr>
      <vt:lpstr>Отгадайте загадки</vt:lpstr>
      <vt:lpstr>Презентация PowerPoint</vt:lpstr>
      <vt:lpstr>Спасибо за внимание!!!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</dc:title>
  <dc:creator>user</dc:creator>
  <cp:lastModifiedBy>79049803670</cp:lastModifiedBy>
  <cp:revision>18</cp:revision>
  <dcterms:created xsi:type="dcterms:W3CDTF">2021-12-13T14:08:20Z</dcterms:created>
  <dcterms:modified xsi:type="dcterms:W3CDTF">2022-11-17T16:27:15Z</dcterms:modified>
</cp:coreProperties>
</file>